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5143500" cx="9144000"/>
  <p:notesSz cx="6858000" cy="9144000"/>
  <p:embeddedFontLst>
    <p:embeddedFont>
      <p:font typeface="PT Sans Narrow"/>
      <p:regular r:id="rId12"/>
      <p:bold r:id="rId13"/>
    </p:embeddedFont>
    <p:embeddedFont>
      <p:font typeface="Open Sans"/>
      <p:regular r:id="rId14"/>
      <p:bold r:id="rId15"/>
      <p:italic r:id="rId16"/>
      <p:boldItalic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PTSansNarrow-bold.fntdata"/><Relationship Id="rId12" Type="http://schemas.openxmlformats.org/officeDocument/2006/relationships/font" Target="fonts/PTSansNarrow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OpenSans-bold.fntdata"/><Relationship Id="rId14" Type="http://schemas.openxmlformats.org/officeDocument/2006/relationships/font" Target="fonts/OpenSans-regular.fntdata"/><Relationship Id="rId17" Type="http://schemas.openxmlformats.org/officeDocument/2006/relationships/font" Target="fonts/OpenSans-boldItalic.fntdata"/><Relationship Id="rId16" Type="http://schemas.openxmlformats.org/officeDocument/2006/relationships/font" Target="fonts/OpenSans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778a8a8833_0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778a8a8833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Personal photo of an attendee at the Keeneland Spring Meet in Lexington, KY.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778a8a8833_0_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778a8a8833_0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science involved in the horse industry.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778a8a8833_0_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778a8a8833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New York state fair, display of a horse (depicting horse industry not just in the south, and reaching back over 100 years).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778a8a8833_0_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778a8a8833_0_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Kentucky Derby at </a:t>
            </a:r>
            <a:r>
              <a:rPr lang="en"/>
              <a:t>Churchill</a:t>
            </a:r>
            <a:r>
              <a:rPr lang="en"/>
              <a:t> Downs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778a8a8833_0_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778a8a8833_0_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Oliver Lewis, </a:t>
            </a:r>
            <a:r>
              <a:rPr lang="en"/>
              <a:t>winning</a:t>
            </a:r>
            <a:r>
              <a:rPr lang="en"/>
              <a:t> jockey in the first running of the Kentucky Derby. 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7007735" y="3176888"/>
            <a:ext cx="562200" cy="0"/>
          </a:xfrm>
          <a:prstGeom prst="straightConnector1">
            <a:avLst/>
          </a:prstGeom>
          <a:noFill/>
          <a:ln cap="flat" cmpd="sng" w="762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" name="Google Shape;11;p2"/>
          <p:cNvCxnSpPr/>
          <p:nvPr/>
        </p:nvCxnSpPr>
        <p:spPr>
          <a:xfrm>
            <a:off x="1575035" y="3158252"/>
            <a:ext cx="562200" cy="0"/>
          </a:xfrm>
          <a:prstGeom prst="straightConnector1">
            <a:avLst/>
          </a:prstGeom>
          <a:noFill/>
          <a:ln cap="flat" cmpd="sng" w="762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2" name="Google Shape;12;p2"/>
          <p:cNvGrpSpPr/>
          <p:nvPr/>
        </p:nvGrpSpPr>
        <p:grpSpPr>
          <a:xfrm>
            <a:off x="1004144" y="1022025"/>
            <a:ext cx="7136668" cy="152400"/>
            <a:chOff x="1346429" y="1011300"/>
            <a:chExt cx="6452100" cy="152400"/>
          </a:xfrm>
        </p:grpSpPr>
        <p:cxnSp>
          <p:nvCxnSpPr>
            <p:cNvPr id="13" name="Google Shape;13;p2"/>
            <p:cNvCxnSpPr/>
            <p:nvPr/>
          </p:nvCxnSpPr>
          <p:spPr>
            <a:xfrm rot="10800000">
              <a:off x="1346429" y="1011300"/>
              <a:ext cx="6452100" cy="0"/>
            </a:xfrm>
            <a:prstGeom prst="straightConnector1">
              <a:avLst/>
            </a:prstGeom>
            <a:noFill/>
            <a:ln cap="flat" cmpd="sng" w="762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4" name="Google Shape;14;p2"/>
            <p:cNvCxnSpPr/>
            <p:nvPr/>
          </p:nvCxnSpPr>
          <p:spPr>
            <a:xfrm rot="10800000">
              <a:off x="1346429" y="1163700"/>
              <a:ext cx="6452100" cy="0"/>
            </a:xfrm>
            <a:prstGeom prst="straightConnector1">
              <a:avLst/>
            </a:pr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15" name="Google Shape;15;p2"/>
          <p:cNvGrpSpPr/>
          <p:nvPr/>
        </p:nvGrpSpPr>
        <p:grpSpPr>
          <a:xfrm>
            <a:off x="1004151" y="3969100"/>
            <a:ext cx="7136668" cy="152400"/>
            <a:chOff x="1346435" y="3969088"/>
            <a:chExt cx="6452100" cy="152400"/>
          </a:xfrm>
        </p:grpSpPr>
        <p:cxnSp>
          <p:nvCxnSpPr>
            <p:cNvPr id="16" name="Google Shape;16;p2"/>
            <p:cNvCxnSpPr/>
            <p:nvPr/>
          </p:nvCxnSpPr>
          <p:spPr>
            <a:xfrm>
              <a:off x="1346435" y="4121488"/>
              <a:ext cx="6452100" cy="0"/>
            </a:xfrm>
            <a:prstGeom prst="straightConnector1">
              <a:avLst/>
            </a:prstGeom>
            <a:noFill/>
            <a:ln cap="flat" cmpd="sng" w="762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7" name="Google Shape;17;p2"/>
            <p:cNvCxnSpPr/>
            <p:nvPr/>
          </p:nvCxnSpPr>
          <p:spPr>
            <a:xfrm>
              <a:off x="1346435" y="3969088"/>
              <a:ext cx="6452100" cy="0"/>
            </a:xfrm>
            <a:prstGeom prst="straightConnector1">
              <a:avLst/>
            </a:pr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8" name="Google Shape;18;p2"/>
          <p:cNvSpPr txBox="1"/>
          <p:nvPr>
            <p:ph type="ctrTitle"/>
          </p:nvPr>
        </p:nvSpPr>
        <p:spPr>
          <a:xfrm>
            <a:off x="1004150" y="1751764"/>
            <a:ext cx="7136700" cy="1022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/>
        </p:txBody>
      </p:sp>
      <p:sp>
        <p:nvSpPr>
          <p:cNvPr id="19" name="Google Shape;19;p2"/>
          <p:cNvSpPr txBox="1"/>
          <p:nvPr>
            <p:ph idx="1" type="subTitle"/>
          </p:nvPr>
        </p:nvSpPr>
        <p:spPr>
          <a:xfrm>
            <a:off x="2137225" y="2850039"/>
            <a:ext cx="4870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1"/>
          <p:cNvSpPr/>
          <p:nvPr/>
        </p:nvSpPr>
        <p:spPr>
          <a:xfrm>
            <a:off x="-75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11"/>
          <p:cNvSpPr txBox="1"/>
          <p:nvPr>
            <p:ph hasCustomPrompt="1" type="title"/>
          </p:nvPr>
        </p:nvSpPr>
        <p:spPr>
          <a:xfrm>
            <a:off x="311700" y="1304850"/>
            <a:ext cx="8520600" cy="153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8" name="Google Shape;58;p11"/>
          <p:cNvSpPr txBox="1"/>
          <p:nvPr>
            <p:ph idx="1" type="body"/>
          </p:nvPr>
        </p:nvSpPr>
        <p:spPr>
          <a:xfrm>
            <a:off x="311700" y="2995650"/>
            <a:ext cx="85206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9" name="Google Shape;59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/>
          <p:nvPr/>
        </p:nvSpPr>
        <p:spPr>
          <a:xfrm>
            <a:off x="-50" y="2571900"/>
            <a:ext cx="9144000" cy="2571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" name="Google Shape;23;p3"/>
          <p:cNvSpPr txBox="1"/>
          <p:nvPr>
            <p:ph type="title"/>
          </p:nvPr>
        </p:nvSpPr>
        <p:spPr>
          <a:xfrm>
            <a:off x="311700" y="814800"/>
            <a:ext cx="8571300" cy="9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/>
          <p:nvPr/>
        </p:nvSpPr>
        <p:spPr>
          <a:xfrm>
            <a:off x="-75" y="5045700"/>
            <a:ext cx="9144000" cy="97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" name="Google Shape;27;p4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" type="body"/>
          </p:nvPr>
        </p:nvSpPr>
        <p:spPr>
          <a:xfrm>
            <a:off x="311700" y="1266175"/>
            <a:ext cx="39999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" name="Google Shape;33;p5"/>
          <p:cNvSpPr txBox="1"/>
          <p:nvPr>
            <p:ph idx="2" type="body"/>
          </p:nvPr>
        </p:nvSpPr>
        <p:spPr>
          <a:xfrm>
            <a:off x="4832400" y="1266175"/>
            <a:ext cx="39999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0" name="Google Shape;4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1" name="Google Shape;4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6"/>
        </a:solidFill>
      </p:bgPr>
    </p:bg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/>
          <p:nvPr>
            <p:ph type="title"/>
          </p:nvPr>
        </p:nvSpPr>
        <p:spPr>
          <a:xfrm>
            <a:off x="490250" y="526350"/>
            <a:ext cx="56136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4" name="Google Shape;4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7" name="Google Shape;47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8" name="Google Shape;48;p9"/>
          <p:cNvSpPr txBox="1"/>
          <p:nvPr>
            <p:ph type="title"/>
          </p:nvPr>
        </p:nvSpPr>
        <p:spPr>
          <a:xfrm>
            <a:off x="265500" y="1039675"/>
            <a:ext cx="4045200" cy="1675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9" name="Google Shape;49;p9"/>
          <p:cNvSpPr txBox="1"/>
          <p:nvPr>
            <p:ph idx="1" type="subTitle"/>
          </p:nvPr>
        </p:nvSpPr>
        <p:spPr>
          <a:xfrm>
            <a:off x="265500" y="27268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0" name="Google Shape;50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1" name="Google Shape;51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0"/>
          <p:cNvSpPr txBox="1"/>
          <p:nvPr>
            <p:ph idx="1" type="body"/>
          </p:nvPr>
        </p:nvSpPr>
        <p:spPr>
          <a:xfrm>
            <a:off x="311700" y="423072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 Narrow"/>
              <a:buNone/>
              <a:defRPr sz="2400">
                <a:latin typeface="PT Sans Narrow"/>
                <a:ea typeface="PT Sans Narrow"/>
                <a:cs typeface="PT Sans Narrow"/>
                <a:sym typeface="PT Sans Narrow"/>
              </a:defRPr>
            </a:lvl1pPr>
          </a:lstStyle>
          <a:p/>
        </p:txBody>
      </p:sp>
      <p:sp>
        <p:nvSpPr>
          <p:cNvPr id="54" name="Google Shape;54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tropic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●"/>
              <a:defRPr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4.xml"/><Relationship Id="rId3" Type="http://schemas.openxmlformats.org/officeDocument/2006/relationships/hyperlink" Target="https://commons.wikimedia.org/wiki/File:The_horse_industry_in_New_York_state_(Page_200)_BHL21908510.jpg" TargetMode="External"/><Relationship Id="rId4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commons.wikimedia.org/wiki/File:Louisville_Kentucky_Derby.jpg" TargetMode="External"/><Relationship Id="rId4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commons.wikimedia.org/wiki/File:Jockey_Oliver_Lewis_atop_winner_Aristides_in_first_Kentucky_Derby.png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3"/>
          <p:cNvSpPr txBox="1"/>
          <p:nvPr>
            <p:ph type="ctrTitle"/>
          </p:nvPr>
        </p:nvSpPr>
        <p:spPr>
          <a:xfrm>
            <a:off x="796950" y="1751775"/>
            <a:ext cx="7550100" cy="1022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Horse Industry QFT Slideshow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4"/>
          <p:cNvSpPr txBox="1"/>
          <p:nvPr>
            <p:ph idx="1" type="body"/>
          </p:nvPr>
        </p:nvSpPr>
        <p:spPr>
          <a:xfrm>
            <a:off x="311700" y="423072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Johnson, Andrew. </a:t>
            </a:r>
            <a:r>
              <a:rPr i="1" lang="en" sz="1200"/>
              <a:t>2017 Keeneland Spring Meet</a:t>
            </a:r>
            <a:r>
              <a:rPr lang="en" sz="1200"/>
              <a:t>. April 15, 2017. </a:t>
            </a:r>
            <a:endParaRPr/>
          </a:p>
        </p:txBody>
      </p:sp>
      <p:pic>
        <p:nvPicPr>
          <p:cNvPr id="72" name="Google Shape;7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688" y="211375"/>
            <a:ext cx="5234566" cy="3925924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4"/>
          <p:cNvSpPr txBox="1"/>
          <p:nvPr/>
        </p:nvSpPr>
        <p:spPr>
          <a:xfrm>
            <a:off x="6924950" y="83400"/>
            <a:ext cx="2219100" cy="381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5"/>
          <p:cNvSpPr txBox="1"/>
          <p:nvPr>
            <p:ph idx="1" type="body"/>
          </p:nvPr>
        </p:nvSpPr>
        <p:spPr>
          <a:xfrm>
            <a:off x="311700" y="423072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https://en.wikipedia.org/wiki/Horse</a:t>
            </a:r>
            <a:endParaRPr sz="1200"/>
          </a:p>
        </p:txBody>
      </p:sp>
      <p:pic>
        <p:nvPicPr>
          <p:cNvPr id="79" name="Google Shape;79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4995971" cy="3925923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15"/>
          <p:cNvSpPr txBox="1"/>
          <p:nvPr/>
        </p:nvSpPr>
        <p:spPr>
          <a:xfrm>
            <a:off x="6924950" y="83400"/>
            <a:ext cx="2219100" cy="381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6"/>
          <p:cNvSpPr txBox="1"/>
          <p:nvPr>
            <p:ph idx="1" type="body"/>
          </p:nvPr>
        </p:nvSpPr>
        <p:spPr>
          <a:xfrm>
            <a:off x="311700" y="423072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https://commons.wikimedia.org/wiki/File:The_horse_industry_in_New_York_state_(Page_200)_BHL21908510.jpg</a:t>
            </a:r>
            <a:endParaRPr sz="1200"/>
          </a:p>
        </p:txBody>
      </p:sp>
      <p:sp>
        <p:nvSpPr>
          <p:cNvPr id="86" name="Google Shape;86;p16"/>
          <p:cNvSpPr txBox="1"/>
          <p:nvPr/>
        </p:nvSpPr>
        <p:spPr>
          <a:xfrm>
            <a:off x="6924950" y="83400"/>
            <a:ext cx="2219100" cy="381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87" name="Google Shape;87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6620149" cy="36780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7"/>
          <p:cNvSpPr txBox="1"/>
          <p:nvPr>
            <p:ph idx="1" type="body"/>
          </p:nvPr>
        </p:nvSpPr>
        <p:spPr>
          <a:xfrm>
            <a:off x="311700" y="423072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https://commons.wikimedia.org/wiki/File:Louisville_Kentucky_Derby.jpg</a:t>
            </a:r>
            <a:endParaRPr sz="1200"/>
          </a:p>
        </p:txBody>
      </p:sp>
      <p:sp>
        <p:nvSpPr>
          <p:cNvPr id="93" name="Google Shape;93;p17"/>
          <p:cNvSpPr txBox="1"/>
          <p:nvPr/>
        </p:nvSpPr>
        <p:spPr>
          <a:xfrm>
            <a:off x="6924950" y="83400"/>
            <a:ext cx="2219100" cy="381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94" name="Google Shape;9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4427474" cy="39259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8"/>
          <p:cNvSpPr txBox="1"/>
          <p:nvPr>
            <p:ph idx="1" type="body"/>
          </p:nvPr>
        </p:nvSpPr>
        <p:spPr>
          <a:xfrm>
            <a:off x="311700" y="423072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https://commons.wikimedia.org/wiki/File:Jockey_Oliver_Lewis_atop_winner_Aristides_in_first_Kentucky_Derby.png</a:t>
            </a:r>
            <a:endParaRPr sz="1200"/>
          </a:p>
        </p:txBody>
      </p:sp>
      <p:sp>
        <p:nvSpPr>
          <p:cNvPr id="100" name="Google Shape;100;p18"/>
          <p:cNvSpPr txBox="1"/>
          <p:nvPr/>
        </p:nvSpPr>
        <p:spPr>
          <a:xfrm>
            <a:off x="6924950" y="83400"/>
            <a:ext cx="2219100" cy="381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01" name="Google Shape;101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5637752" cy="3741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ropic">
  <a:themeElements>
    <a:clrScheme name="Tropic">
      <a:dk1>
        <a:srgbClr val="A1E8D9"/>
      </a:dk1>
      <a:lt1>
        <a:srgbClr val="FFFFFF"/>
      </a:lt1>
      <a:dk2>
        <a:srgbClr val="695D46"/>
      </a:dk2>
      <a:lt2>
        <a:srgbClr val="B3A77D"/>
      </a:lt2>
      <a:accent1>
        <a:srgbClr val="EF6C00"/>
      </a:accent1>
      <a:accent2>
        <a:srgbClr val="009668"/>
      </a:accent2>
      <a:accent3>
        <a:srgbClr val="4DB6AC"/>
      </a:accent3>
      <a:accent4>
        <a:srgbClr val="FF9800"/>
      </a:accent4>
      <a:accent5>
        <a:srgbClr val="CE93D8"/>
      </a:accent5>
      <a:accent6>
        <a:srgbClr val="EEFF41"/>
      </a:accent6>
      <a:hlink>
        <a:srgbClr val="CE93D8"/>
      </a:hlink>
      <a:folHlink>
        <a:srgbClr val="CE93D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